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2" r:id="rId3"/>
    <p:sldId id="273" r:id="rId4"/>
    <p:sldId id="281" r:id="rId5"/>
    <p:sldId id="280" r:id="rId6"/>
    <p:sldId id="279" r:id="rId7"/>
    <p:sldId id="278" r:id="rId8"/>
    <p:sldId id="277" r:id="rId9"/>
    <p:sldId id="276" r:id="rId10"/>
    <p:sldId id="275" r:id="rId11"/>
    <p:sldId id="274" r:id="rId12"/>
    <p:sldId id="27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8FF"/>
    <a:srgbClr val="FFD54F"/>
    <a:srgbClr val="00FF99"/>
    <a:srgbClr val="00FFCC"/>
    <a:srgbClr val="99FF33"/>
    <a:srgbClr val="9148C8"/>
    <a:srgbClr val="CF6363"/>
    <a:srgbClr val="1E1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A0641-005B-410F-8181-F6F39551E00D}" v="22" dt="2021-01-09T07:52:05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 Houng Tan" userId="f6e05dca8d54dd7a" providerId="Windows Live" clId="Web-{5DDA0641-005B-410F-8181-F6F39551E00D}"/>
    <pc:docChg chg="modSld">
      <pc:chgData name="Yan Houng Tan" userId="f6e05dca8d54dd7a" providerId="Windows Live" clId="Web-{5DDA0641-005B-410F-8181-F6F39551E00D}" dt="2021-01-09T07:52:05.087" v="20" actId="1076"/>
      <pc:docMkLst>
        <pc:docMk/>
      </pc:docMkLst>
      <pc:sldChg chg="addSp modSp">
        <pc:chgData name="Yan Houng Tan" userId="f6e05dca8d54dd7a" providerId="Windows Live" clId="Web-{5DDA0641-005B-410F-8181-F6F39551E00D}" dt="2021-01-09T07:52:05.087" v="20" actId="1076"/>
        <pc:sldMkLst>
          <pc:docMk/>
          <pc:sldMk cId="2194681442" sldId="256"/>
        </pc:sldMkLst>
        <pc:spChg chg="add mod">
          <ac:chgData name="Yan Houng Tan" userId="f6e05dca8d54dd7a" providerId="Windows Live" clId="Web-{5DDA0641-005B-410F-8181-F6F39551E00D}" dt="2021-01-09T07:52:05.087" v="20" actId="1076"/>
          <ac:spMkLst>
            <pc:docMk/>
            <pc:sldMk cId="2194681442" sldId="256"/>
            <ac:spMk id="2" creationId="{76FBAD22-0B98-424C-8037-8C08453ED42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5068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440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7796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5614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3276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499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2597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6712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409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309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943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158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077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387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220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12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509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DC30B-A4F1-44E0-9C2E-A2C102EE0A94}" type="datetimeFigureOut">
              <a:rPr lang="en-SG" smtClean="0"/>
              <a:t>8/1/2021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721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anhoung87.medium.com/location-optimization-for-establishing-a-new-chinese-restaurant-in-vancouver-7346d092cda0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vancouver.ca/explore/dataset/census-local-area-profiles-2016/informatio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46" y="1367942"/>
            <a:ext cx="8686800" cy="54900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0119" y="82296"/>
            <a:ext cx="93685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Location optimization for establishing a new Chinese restaurant in Vancouver city areas</a:t>
            </a:r>
            <a:endParaRPr lang="en-S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1439777" y="4546086"/>
            <a:ext cx="1283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Story posted on Medium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FBAD22-0B98-424C-8037-8C08453ED427}"/>
              </a:ext>
            </a:extLst>
          </p:cNvPr>
          <p:cNvSpPr txBox="1"/>
          <p:nvPr/>
        </p:nvSpPr>
        <p:spPr>
          <a:xfrm>
            <a:off x="1201947" y="4192437"/>
            <a:ext cx="15355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Tan Yan Houng</a:t>
            </a:r>
          </a:p>
        </p:txBody>
      </p:sp>
    </p:spTree>
    <p:extLst>
      <p:ext uri="{BB962C8B-B14F-4D97-AF65-F5344CB8AC3E}">
        <p14:creationId xmlns:p14="http://schemas.microsoft.com/office/powerpoint/2010/main" val="2194681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9138" y="859377"/>
            <a:ext cx="9743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</a:t>
            </a:r>
            <a:r>
              <a:rPr lang="en-SG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geopy.geocoder.Nominatim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 in Python, we are able to get the latitude and longitude information for each neighbourhood in Vancouver CSD.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19630" y="1980692"/>
            <a:ext cx="9407032" cy="41915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9171432" y="1907540"/>
            <a:ext cx="1892808" cy="44932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143913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Pre-processing :</a:t>
            </a: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1259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266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Pre-processing :</a:t>
            </a:r>
          </a:p>
          <a:p>
            <a:pPr marL="514350" lvl="0" indent="-514350">
              <a:buFont typeface="+mj-lt"/>
              <a:buAutoNum type="romanUcPeriod" startAt="2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Foursquare API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2668" y="831945"/>
            <a:ext cx="9743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extract the special venues around the neighbourhoods of Vancouver city using the latitude and longitude data we have gotten.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721608" y="1662942"/>
            <a:ext cx="6702552" cy="5109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95349" y="1923601"/>
            <a:ext cx="28262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Radius of exploration = 1.5 km</a:t>
            </a:r>
          </a:p>
          <a:p>
            <a:endParaRPr lang="en-SG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 limit of venues = 100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897317" y="3938587"/>
            <a:ext cx="9038908" cy="2407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136392" y="6345936"/>
            <a:ext cx="7095744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Some venues explored in Arbutus-Ridge neighbourhood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564624" y="3886200"/>
            <a:ext cx="1499616" cy="2487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ounded Rectangle 8"/>
          <p:cNvSpPr/>
          <p:nvPr/>
        </p:nvSpPr>
        <p:spPr>
          <a:xfrm>
            <a:off x="6309360" y="3931920"/>
            <a:ext cx="1307592" cy="24048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97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8176" y="1103800"/>
            <a:ext cx="3776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Summarised the venue category and sorted out for different types of restaurant. 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87486" y="2404872"/>
            <a:ext cx="2621090" cy="35773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1956816" y="4443984"/>
            <a:ext cx="2642616" cy="347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ounded Rectangle 7"/>
          <p:cNvSpPr/>
          <p:nvPr/>
        </p:nvSpPr>
        <p:spPr>
          <a:xfrm>
            <a:off x="1975104" y="3858768"/>
            <a:ext cx="2642616" cy="347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ounded Rectangle 8"/>
          <p:cNvSpPr/>
          <p:nvPr/>
        </p:nvSpPr>
        <p:spPr>
          <a:xfrm>
            <a:off x="1975104" y="5349240"/>
            <a:ext cx="2642616" cy="347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1581912" y="5952744"/>
            <a:ext cx="331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43 types of restaurant in Vancouver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501069" y="3324866"/>
            <a:ext cx="84124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951345" y="2404872"/>
            <a:ext cx="3783712" cy="361015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831520" y="1103800"/>
            <a:ext cx="4251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Combined 3 restaurant data and calculate frequency of occurrence of Chinese Restaurant.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4266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Pre-processing :</a:t>
            </a:r>
          </a:p>
          <a:p>
            <a:pPr marL="514350" lvl="0" indent="-514350">
              <a:buFont typeface="+mj-lt"/>
              <a:buAutoNum type="romanUcPeriod" startAt="2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Foursquare API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6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Visualization: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 Chart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470100" y="827278"/>
            <a:ext cx="5095292" cy="28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469008" y="3815142"/>
            <a:ext cx="5096384" cy="293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6702552" y="1481169"/>
            <a:ext cx="4700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competition for Chinese restaurants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lower priority 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 to choose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01368" y="2816352"/>
            <a:ext cx="1078992" cy="795528"/>
          </a:xfrm>
          <a:prstGeom prst="roundRect">
            <a:avLst>
              <a:gd name="adj" fmla="val 51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ounded Rectangle 17"/>
          <p:cNvSpPr/>
          <p:nvPr/>
        </p:nvSpPr>
        <p:spPr>
          <a:xfrm>
            <a:off x="1844040" y="5839968"/>
            <a:ext cx="1078992" cy="795528"/>
          </a:xfrm>
          <a:prstGeom prst="roundRect">
            <a:avLst>
              <a:gd name="adj" fmla="val 51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6803136" y="4868252"/>
            <a:ext cx="470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population will bring more business to a restaurant</a:t>
            </a:r>
            <a:endParaRPr lang="en-SG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626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403" y="3899788"/>
            <a:ext cx="5105162" cy="28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1444851" y="850392"/>
            <a:ext cx="5107714" cy="293509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44266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Visualization: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 Chart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02552" y="1481169"/>
            <a:ext cx="4700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Chinese people will prefer Chinese foods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Chinese population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more business</a:t>
            </a:r>
            <a:endParaRPr lang="en-SG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728216" y="2834640"/>
            <a:ext cx="1078992" cy="795528"/>
          </a:xfrm>
          <a:prstGeom prst="roundRect">
            <a:avLst>
              <a:gd name="adj" fmla="val 51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ounded Rectangle 17"/>
          <p:cNvSpPr/>
          <p:nvPr/>
        </p:nvSpPr>
        <p:spPr>
          <a:xfrm>
            <a:off x="1816608" y="5867400"/>
            <a:ext cx="1078992" cy="795528"/>
          </a:xfrm>
          <a:prstGeom prst="roundRect">
            <a:avLst>
              <a:gd name="adj" fmla="val 51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6803136" y="4868252"/>
            <a:ext cx="4700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household income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higher spending power, more likely to have meal in restaurant</a:t>
            </a:r>
            <a:endParaRPr lang="en-SG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88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Visualization:</a:t>
            </a:r>
          </a:p>
          <a:p>
            <a:pPr marL="514350" lvl="0" indent="-514350">
              <a:buFont typeface="+mj-lt"/>
              <a:buAutoNum type="romanUcPeriod" startAt="2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visualization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2668" y="831786"/>
            <a:ext cx="861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folium package, the Vancouver city map can be generated.</a:t>
            </a: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764792" y="1351851"/>
            <a:ext cx="8385048" cy="50355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032504" y="6387394"/>
            <a:ext cx="4416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22 neighbourhoods in Vancouver CSD.</a:t>
            </a:r>
          </a:p>
        </p:txBody>
      </p:sp>
    </p:spTree>
    <p:extLst>
      <p:ext uri="{BB962C8B-B14F-4D97-AF65-F5344CB8AC3E}">
        <p14:creationId xmlns:p14="http://schemas.microsoft.com/office/powerpoint/2010/main" val="22374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8935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Machine</a:t>
            </a:r>
            <a:r>
              <a:rPr kumimoji="0" lang="en-SG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 Learning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Modelling – Clustering problem: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 for all the features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2668" y="831786"/>
            <a:ext cx="8613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features to be used for clustering model are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Percentage of Chinese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Household income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of Chinese restaurant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86800" y="2867215"/>
            <a:ext cx="8134108" cy="387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395" y="1400175"/>
            <a:ext cx="3400425" cy="131445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5989261" y="1343024"/>
            <a:ext cx="502037" cy="1335025"/>
          </a:xfrm>
          <a:prstGeom prst="rightBrac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6556248" y="1344168"/>
            <a:ext cx="1097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mean, different variance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3376" y="913256"/>
            <a:ext cx="218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Standardization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671816" y="1764792"/>
            <a:ext cx="429768" cy="4572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10431689" y="2010536"/>
            <a:ext cx="758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68%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0991088" y="1929384"/>
            <a:ext cx="0" cy="57607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515600" y="1938528"/>
            <a:ext cx="0" cy="5553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77856" y="2423160"/>
            <a:ext cx="42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-1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27080" y="2423160"/>
            <a:ext cx="42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502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/>
      <p:bldP spid="8" grpId="0"/>
      <p:bldP spid="9" grpId="0" animBg="1"/>
      <p:bldP spid="10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8935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Machine</a:t>
            </a:r>
            <a:r>
              <a:rPr kumimoji="0" lang="en-SG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 Learning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Modelling – Clustering problem:</a:t>
            </a:r>
          </a:p>
          <a:p>
            <a:pPr marL="514350" lvl="0" indent="-514350">
              <a:buFont typeface="+mj-lt"/>
              <a:buAutoNum type="romanUcPeriod" startAt="2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 clustering algorithm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2668" y="841089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of the simplest unsupervised machine learning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specify the number of clusters, K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61" y="2170447"/>
            <a:ext cx="6027420" cy="41300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9616" y="1700784"/>
            <a:ext cx="134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Example: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5" y="2197879"/>
            <a:ext cx="6057900" cy="40614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04550" y="2170447"/>
            <a:ext cx="268106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SG" sz="2200" dirty="0"/>
              <a:t>Random centroids initiation</a:t>
            </a:r>
          </a:p>
          <a:p>
            <a:pPr marL="342900" indent="-342900">
              <a:buAutoNum type="arabicParenR"/>
            </a:pPr>
            <a:r>
              <a:rPr lang="en-SG" sz="2200" dirty="0"/>
              <a:t>For each point, compare the distance to different centroid</a:t>
            </a:r>
          </a:p>
          <a:p>
            <a:pPr marL="342900" indent="-342900">
              <a:buAutoNum type="arabicParenR"/>
            </a:pPr>
            <a:r>
              <a:rPr lang="en-SG" sz="2200" dirty="0"/>
              <a:t>Assign point to closest centroid</a:t>
            </a:r>
          </a:p>
          <a:p>
            <a:pPr marL="342900" indent="-342900">
              <a:buAutoNum type="arabicParenR"/>
            </a:pPr>
            <a:r>
              <a:rPr lang="en-SG" sz="2200" dirty="0"/>
              <a:t>Update centroid position</a:t>
            </a:r>
          </a:p>
          <a:p>
            <a:pPr marL="342900" indent="-342900">
              <a:buAutoNum type="arabicParenR"/>
            </a:pPr>
            <a:r>
              <a:rPr lang="en-SG" sz="2200" dirty="0"/>
              <a:t>Repeat steps 2 – 4 until all iterations completed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784722" y="3633233"/>
            <a:ext cx="804672" cy="128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589394" y="3633233"/>
            <a:ext cx="786384" cy="1207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516242" y="3555509"/>
            <a:ext cx="155448" cy="155448"/>
          </a:xfrm>
          <a:prstGeom prst="ellipse">
            <a:avLst/>
          </a:prstGeom>
          <a:solidFill>
            <a:srgbClr val="1E1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25" y="2187211"/>
            <a:ext cx="6027420" cy="40767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29" y="2199276"/>
            <a:ext cx="6050280" cy="4099560"/>
          </a:xfrm>
          <a:prstGeom prst="rect">
            <a:avLst/>
          </a:prstGeom>
        </p:spPr>
      </p:pic>
      <p:sp>
        <p:nvSpPr>
          <p:cNvPr id="30" name="Arc 29"/>
          <p:cNvSpPr/>
          <p:nvPr/>
        </p:nvSpPr>
        <p:spPr>
          <a:xfrm>
            <a:off x="818652" y="3096620"/>
            <a:ext cx="942383" cy="1972020"/>
          </a:xfrm>
          <a:prstGeom prst="arc">
            <a:avLst>
              <a:gd name="adj1" fmla="val 6131396"/>
              <a:gd name="adj2" fmla="val 15719919"/>
            </a:avLst>
          </a:prstGeom>
          <a:ln w="22225">
            <a:headEnd type="none" w="med" len="med"/>
            <a:tailEnd type="stealth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15" y="2192164"/>
            <a:ext cx="6019800" cy="40919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474" y="2178448"/>
            <a:ext cx="6019800" cy="411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3612" y="2188972"/>
            <a:ext cx="6057900" cy="41300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5616" y="2175256"/>
            <a:ext cx="6065520" cy="40995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7328" y="2215261"/>
            <a:ext cx="6042660" cy="4084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0376" y="2230501"/>
            <a:ext cx="6035040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9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8935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Machine</a:t>
            </a:r>
            <a:r>
              <a:rPr kumimoji="0" lang="en-SG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 Learning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Modelling – Clustering problem:</a:t>
            </a:r>
          </a:p>
          <a:p>
            <a:pPr marL="514350" lvl="0" indent="-514350">
              <a:buFont typeface="+mj-lt"/>
              <a:buAutoNum type="romanUcPeriod" startAt="2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 clustering algorithm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2668" y="8410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find the best number of clusters, K ?</a:t>
            </a:r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5991224" y="1778774"/>
            <a:ext cx="4716399" cy="33883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624328" y="1353312"/>
            <a:ext cx="290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elbow method</a:t>
            </a:r>
            <a:endParaRPr lang="en-SG" sz="2400" dirty="0"/>
          </a:p>
        </p:txBody>
      </p:sp>
      <p:sp>
        <p:nvSpPr>
          <p:cNvPr id="3" name="Right Arrow 2"/>
          <p:cNvSpPr/>
          <p:nvPr/>
        </p:nvSpPr>
        <p:spPr>
          <a:xfrm>
            <a:off x="2057400" y="1335024"/>
            <a:ext cx="548640" cy="49377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1335024" y="1879358"/>
            <a:ext cx="4443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Decide a range of K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K-means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the WCSS (within-cluster sum of square)</a:t>
            </a:r>
            <a:endParaRPr lang="en-SG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284" y="4552378"/>
            <a:ext cx="3246120" cy="2188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078" y="3402901"/>
            <a:ext cx="3695700" cy="107632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6512416">
            <a:off x="8083296" y="3465576"/>
            <a:ext cx="896112" cy="3931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5991223" y="5222404"/>
            <a:ext cx="4716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best number of clusters, K is</a:t>
            </a:r>
          </a:p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a low WCSS and a low K 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11312" y="275234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K = 5</a:t>
            </a:r>
          </a:p>
        </p:txBody>
      </p:sp>
    </p:spTree>
    <p:extLst>
      <p:ext uri="{BB962C8B-B14F-4D97-AF65-F5344CB8AC3E}">
        <p14:creationId xmlns:p14="http://schemas.microsoft.com/office/powerpoint/2010/main" val="38303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  <p:bldP spid="9" grpId="0" animBg="1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18079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Results :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320" y="565988"/>
            <a:ext cx="9208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K = 5, we are able to get the cluster group for each neighbourhoods in Vancouver city.</a:t>
            </a:r>
          </a:p>
        </p:txBody>
      </p:sp>
      <p:pic>
        <p:nvPicPr>
          <p:cNvPr id="13" name="Picture 12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71624" y="1423352"/>
            <a:ext cx="7986776" cy="18323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9454896" y="1298448"/>
            <a:ext cx="612648" cy="20848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887860" y="1559995"/>
            <a:ext cx="8511731" cy="5111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/>
          <p:cNvGrpSpPr/>
          <p:nvPr/>
        </p:nvGrpSpPr>
        <p:grpSpPr>
          <a:xfrm>
            <a:off x="10479024" y="3017520"/>
            <a:ext cx="960120" cy="1956816"/>
            <a:chOff x="749808" y="3941064"/>
            <a:chExt cx="960120" cy="1956816"/>
          </a:xfrm>
        </p:grpSpPr>
        <p:sp>
          <p:nvSpPr>
            <p:cNvPr id="19" name="Rectangle 18"/>
            <p:cNvSpPr/>
            <p:nvPr/>
          </p:nvSpPr>
          <p:spPr>
            <a:xfrm>
              <a:off x="749808" y="3941064"/>
              <a:ext cx="960120" cy="19568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dirty="0"/>
                <a:t>Cluster :</a:t>
              </a:r>
            </a:p>
            <a:p>
              <a:r>
                <a:rPr lang="en-SG" dirty="0"/>
                <a:t>	0</a:t>
              </a:r>
            </a:p>
            <a:p>
              <a:r>
                <a:rPr lang="en-SG" dirty="0"/>
                <a:t>	1</a:t>
              </a:r>
            </a:p>
            <a:p>
              <a:r>
                <a:rPr lang="en-SG" dirty="0"/>
                <a:t>	2</a:t>
              </a:r>
            </a:p>
            <a:p>
              <a:r>
                <a:rPr lang="en-SG" dirty="0"/>
                <a:t>	3</a:t>
              </a:r>
            </a:p>
            <a:p>
              <a:r>
                <a:rPr lang="en-SG" dirty="0"/>
                <a:t>	4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1060704" y="4443984"/>
              <a:ext cx="137160" cy="137160"/>
            </a:xfrm>
            <a:prstGeom prst="ellipse">
              <a:avLst/>
            </a:prstGeom>
            <a:solidFill>
              <a:srgbClr val="CF636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/>
            <p:cNvSpPr/>
            <p:nvPr/>
          </p:nvSpPr>
          <p:spPr>
            <a:xfrm>
              <a:off x="1060704" y="4718304"/>
              <a:ext cx="137160" cy="137160"/>
            </a:xfrm>
            <a:prstGeom prst="ellipse">
              <a:avLst/>
            </a:prstGeom>
            <a:solidFill>
              <a:srgbClr val="9148C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/>
            <p:cNvSpPr/>
            <p:nvPr/>
          </p:nvSpPr>
          <p:spPr>
            <a:xfrm>
              <a:off x="1056132" y="4992624"/>
              <a:ext cx="137160" cy="137160"/>
            </a:xfrm>
            <a:prstGeom prst="ellipse">
              <a:avLst/>
            </a:prstGeom>
            <a:solidFill>
              <a:srgbClr val="2DC8FF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/>
            <p:cNvSpPr/>
            <p:nvPr/>
          </p:nvSpPr>
          <p:spPr>
            <a:xfrm>
              <a:off x="1056132" y="5269698"/>
              <a:ext cx="137160" cy="137160"/>
            </a:xfrm>
            <a:prstGeom prst="ellipse">
              <a:avLst/>
            </a:prstGeom>
            <a:solidFill>
              <a:srgbClr val="00FFCC"/>
            </a:solidFill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/>
            <p:cNvSpPr/>
            <p:nvPr/>
          </p:nvSpPr>
          <p:spPr>
            <a:xfrm>
              <a:off x="1056132" y="5541264"/>
              <a:ext cx="137160" cy="137160"/>
            </a:xfrm>
            <a:prstGeom prst="ellipse">
              <a:avLst/>
            </a:prstGeom>
            <a:solidFill>
              <a:srgbClr val="FFD54F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35180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1952" y="0"/>
            <a:ext cx="437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Data Science Methodology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41" y="1027748"/>
            <a:ext cx="5000054" cy="5044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4848" y="733974"/>
            <a:ext cx="4526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Understanding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 the business problem</a:t>
            </a:r>
          </a:p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Understanding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of the data collected</a:t>
            </a:r>
          </a:p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Preparation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</a:t>
            </a:r>
          </a:p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machine learning models</a:t>
            </a:r>
          </a:p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 the models built</a:t>
            </a:r>
          </a:p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into actual usage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4032" y="6070551"/>
            <a:ext cx="52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CRISP-DM (1996)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SG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Ross-Industry Standard Process for Data Mining</a:t>
            </a:r>
            <a:endParaRPr lang="en-S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6190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18079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Results :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01234" y="507725"/>
            <a:ext cx="5494188" cy="149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t="18645"/>
          <a:stretch/>
        </p:blipFill>
        <p:spPr>
          <a:xfrm>
            <a:off x="1392371" y="2029967"/>
            <a:ext cx="5493626" cy="147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 rotWithShape="1">
          <a:blip r:embed="rId4"/>
          <a:srcRect t="24754"/>
          <a:stretch/>
        </p:blipFill>
        <p:spPr>
          <a:xfrm>
            <a:off x="1392935" y="3520440"/>
            <a:ext cx="5492498" cy="122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 rotWithShape="1">
          <a:blip r:embed="rId5"/>
          <a:srcRect t="67641"/>
          <a:stretch/>
        </p:blipFill>
        <p:spPr>
          <a:xfrm>
            <a:off x="1401234" y="4784646"/>
            <a:ext cx="5494188" cy="184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 rotWithShape="1">
          <a:blip r:embed="rId6"/>
          <a:srcRect t="30058"/>
          <a:stretch/>
        </p:blipFill>
        <p:spPr>
          <a:xfrm>
            <a:off x="1393217" y="5001767"/>
            <a:ext cx="5491934" cy="7376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6949440" y="676656"/>
            <a:ext cx="521208" cy="5038344"/>
          </a:xfrm>
          <a:prstGeom prst="rightBrac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17"/>
          <p:cNvPicPr/>
          <p:nvPr/>
        </p:nvPicPr>
        <p:blipFill>
          <a:blip r:embed="rId7"/>
          <a:stretch>
            <a:fillRect/>
          </a:stretch>
        </p:blipFill>
        <p:spPr>
          <a:xfrm>
            <a:off x="7801356" y="2505456"/>
            <a:ext cx="370332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ular Callout 2"/>
          <p:cNvSpPr/>
          <p:nvPr/>
        </p:nvSpPr>
        <p:spPr>
          <a:xfrm>
            <a:off x="8119872" y="1682496"/>
            <a:ext cx="1984248" cy="411480"/>
          </a:xfrm>
          <a:prstGeom prst="wedgeRoundRectCallout">
            <a:avLst>
              <a:gd name="adj1" fmla="val 52563"/>
              <a:gd name="adj2" fmla="val 157360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Household income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9518904" y="950976"/>
            <a:ext cx="1984248" cy="630936"/>
          </a:xfrm>
          <a:prstGeom prst="wedgeRoundRectCallout">
            <a:avLst>
              <a:gd name="adj1" fmla="val 33669"/>
              <a:gd name="adj2" fmla="val 20064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Frequency of Chinese Restaurant</a:t>
            </a:r>
          </a:p>
        </p:txBody>
      </p:sp>
    </p:spTree>
    <p:extLst>
      <p:ext uri="{BB962C8B-B14F-4D97-AF65-F5344CB8AC3E}">
        <p14:creationId xmlns:p14="http://schemas.microsoft.com/office/powerpoint/2010/main" val="215167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18079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Conclusion :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3311652" y="516635"/>
            <a:ext cx="4835652" cy="19103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3182112" y="1179576"/>
            <a:ext cx="5093208" cy="2926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ounded Rectangle 14"/>
          <p:cNvSpPr/>
          <p:nvPr/>
        </p:nvSpPr>
        <p:spPr>
          <a:xfrm>
            <a:off x="3154680" y="2130552"/>
            <a:ext cx="5093208" cy="2926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354532" y="2604474"/>
            <a:ext cx="1145951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Chinese population 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less business for Chinese restaurant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best choice to establish a new Chinese restaurant : </a:t>
            </a:r>
            <a:r>
              <a: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1 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neighbourhoods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Medium Chinese population with medium spending power and the Chinese restaurant competition there is not as competitive as Cluster 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SG" sz="2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choice : </a:t>
            </a:r>
            <a:r>
              <a:rPr lang="en-S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4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neighbourhoods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Although the Chinese restaurant competition here is very competitive, the Chinese population is also high at these neighbourhoods.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high Chinese population can overcome the competition here.</a:t>
            </a:r>
          </a:p>
        </p:txBody>
      </p:sp>
    </p:spTree>
    <p:extLst>
      <p:ext uri="{BB962C8B-B14F-4D97-AF65-F5344CB8AC3E}">
        <p14:creationId xmlns:p14="http://schemas.microsoft.com/office/powerpoint/2010/main" val="269343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18079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Conclusion :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6" name="Picture 15"/>
          <p:cNvPicPr/>
          <p:nvPr/>
        </p:nvPicPr>
        <p:blipFill rotWithShape="1">
          <a:blip r:embed="rId2"/>
          <a:srcRect t="18645"/>
          <a:stretch/>
        </p:blipFill>
        <p:spPr>
          <a:xfrm>
            <a:off x="884884" y="535281"/>
            <a:ext cx="5493626" cy="147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3"/>
          <a:srcRect t="30058"/>
          <a:stretch/>
        </p:blipFill>
        <p:spPr>
          <a:xfrm>
            <a:off x="6449849" y="548639"/>
            <a:ext cx="5491934" cy="73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1823852" y="1559995"/>
            <a:ext cx="8511731" cy="5111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0442448" y="3282696"/>
            <a:ext cx="960120" cy="1956816"/>
            <a:chOff x="749808" y="3941064"/>
            <a:chExt cx="960120" cy="1956816"/>
          </a:xfrm>
        </p:grpSpPr>
        <p:sp>
          <p:nvSpPr>
            <p:cNvPr id="7" name="Rectangle 6"/>
            <p:cNvSpPr/>
            <p:nvPr/>
          </p:nvSpPr>
          <p:spPr>
            <a:xfrm>
              <a:off x="749808" y="3941064"/>
              <a:ext cx="960120" cy="19568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dirty="0"/>
                <a:t>Cluster :</a:t>
              </a:r>
            </a:p>
            <a:p>
              <a:r>
                <a:rPr lang="en-SG" dirty="0"/>
                <a:t>	0</a:t>
              </a:r>
            </a:p>
            <a:p>
              <a:r>
                <a:rPr lang="en-SG" dirty="0"/>
                <a:t>	1</a:t>
              </a:r>
            </a:p>
            <a:p>
              <a:r>
                <a:rPr lang="en-SG" dirty="0"/>
                <a:t>	2</a:t>
              </a:r>
            </a:p>
            <a:p>
              <a:r>
                <a:rPr lang="en-SG" dirty="0"/>
                <a:t>	3</a:t>
              </a:r>
            </a:p>
            <a:p>
              <a:r>
                <a:rPr lang="en-SG" dirty="0"/>
                <a:t>	4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060704" y="4443984"/>
              <a:ext cx="137160" cy="137160"/>
            </a:xfrm>
            <a:prstGeom prst="ellipse">
              <a:avLst/>
            </a:prstGeom>
            <a:solidFill>
              <a:srgbClr val="CF636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Oval 8"/>
            <p:cNvSpPr/>
            <p:nvPr/>
          </p:nvSpPr>
          <p:spPr>
            <a:xfrm>
              <a:off x="1060704" y="4718304"/>
              <a:ext cx="137160" cy="137160"/>
            </a:xfrm>
            <a:prstGeom prst="ellipse">
              <a:avLst/>
            </a:prstGeom>
            <a:solidFill>
              <a:srgbClr val="9148C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/>
            <p:cNvSpPr/>
            <p:nvPr/>
          </p:nvSpPr>
          <p:spPr>
            <a:xfrm>
              <a:off x="1056132" y="4992624"/>
              <a:ext cx="137160" cy="137160"/>
            </a:xfrm>
            <a:prstGeom prst="ellipse">
              <a:avLst/>
            </a:prstGeom>
            <a:solidFill>
              <a:srgbClr val="2DC8FF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/>
            <p:cNvSpPr/>
            <p:nvPr/>
          </p:nvSpPr>
          <p:spPr>
            <a:xfrm>
              <a:off x="1056132" y="5269698"/>
              <a:ext cx="137160" cy="137160"/>
            </a:xfrm>
            <a:prstGeom prst="ellipse">
              <a:avLst/>
            </a:prstGeom>
            <a:solidFill>
              <a:srgbClr val="00FFCC"/>
            </a:solidFill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/>
            <p:cNvSpPr/>
            <p:nvPr/>
          </p:nvSpPr>
          <p:spPr>
            <a:xfrm>
              <a:off x="1056132" y="5541264"/>
              <a:ext cx="137160" cy="137160"/>
            </a:xfrm>
            <a:prstGeom prst="ellipse">
              <a:avLst/>
            </a:prstGeom>
            <a:solidFill>
              <a:srgbClr val="FFD54F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Oval 2"/>
          <p:cNvSpPr/>
          <p:nvPr/>
        </p:nvSpPr>
        <p:spPr>
          <a:xfrm rot="19540786">
            <a:off x="4241554" y="3815049"/>
            <a:ext cx="1588748" cy="2688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/>
          <p:cNvSpPr/>
          <p:nvPr/>
        </p:nvSpPr>
        <p:spPr>
          <a:xfrm rot="1850857">
            <a:off x="6873380" y="2299996"/>
            <a:ext cx="2660759" cy="4068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00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6904" y="2743200"/>
            <a:ext cx="2715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2228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3" y="897636"/>
            <a:ext cx="7569518" cy="4719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51760" y="0"/>
            <a:ext cx="437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Data Science Methodology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9810" y="5791521"/>
            <a:ext cx="52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Foundational Methodology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287247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0473" y="0"/>
            <a:ext cx="9683495" cy="2452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:</a:t>
            </a:r>
            <a:endParaRPr lang="en-SG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Vancouver city is one of the big cities in Canada located in the west.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Vancouver CSD (Census Subdivision), Vancouver city consists of 22 neighborhoods.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Vancouver city is a multicultural city. It is formed by a mix of people who are of different races, having different religions, ethnicities, and cultural.</a:t>
            </a:r>
            <a:endParaRPr lang="en-SG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5" y="2452188"/>
            <a:ext cx="10959891" cy="419726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286000" y="4764506"/>
            <a:ext cx="778043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49" y="2404382"/>
            <a:ext cx="8591819" cy="43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9576" y="763122"/>
            <a:ext cx="10131552" cy="4900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Problem :</a:t>
            </a:r>
          </a:p>
          <a:p>
            <a:endParaRPr lang="en-SG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167180 Chinese people staying in Vancouver city.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Establishing a Chinese restaurant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good choice of investment.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an investor, it is always important to find an optimal place to establish a Chinese restaurant.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scan through the neighborhood of Vancouver CSD to identify establishing a Chinese restaurant in which area will higher business opportunities and lesser competition. 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audience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Investors who want to establish a new Chinese restaurant in Vancouver CSD.</a:t>
            </a:r>
            <a:endParaRPr lang="en-SG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474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6849" y="836274"/>
            <a:ext cx="10155615" cy="4970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Sources :</a:t>
            </a:r>
            <a:endParaRPr lang="en-SG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City of Vancouver census local area profiles 2016</a:t>
            </a:r>
          </a:p>
          <a:p>
            <a:pPr lvl="1"/>
            <a:r>
              <a:rPr lang="en-US" u="sng" dirty="0">
                <a:solidFill>
                  <a:schemeClr val="tx1"/>
                </a:solidFill>
                <a:hlinkClick r:id="rId2"/>
              </a:rPr>
              <a:t>https://opendata.vancouver.ca/explore/dataset/census-local-area-profiles-2016/information/</a:t>
            </a:r>
            <a:endParaRPr lang="en-SG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of the data in Vancouver city</a:t>
            </a:r>
          </a:p>
          <a:p>
            <a:pPr marL="457200" indent="-457200">
              <a:buFont typeface="+mj-lt"/>
              <a:buAutoNum type="alphaUcPeriod"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Geocoder (Python library)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To retrieve the latitude and longitude for each neighborhood in Vancouver city</a:t>
            </a:r>
          </a:p>
          <a:p>
            <a:pPr marL="457200" indent="-457200">
              <a:buFont typeface="+mj-lt"/>
              <a:buAutoNum type="alphaUcPeriod"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lphaUcPeriod" startAt="3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Foursquare API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To explore the famous venues exists in the neighborhoods of Vancouver CSD</a:t>
            </a:r>
            <a:endParaRPr lang="en-SG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07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7903" y="344744"/>
            <a:ext cx="9063789" cy="6424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SG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 :</a:t>
            </a:r>
          </a:p>
          <a:p>
            <a:pPr marL="571500" indent="-571500">
              <a:buFont typeface="+mj-lt"/>
              <a:buAutoNum type="romanUcPeriod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data collected usually consists of many errors such as </a:t>
            </a:r>
            <a:r>
              <a:rPr lang="en-SG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</a:t>
            </a: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(Not a Number – missing value), incorrect value (typo mistake during data entry) and etc.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data may contains too many irrelevant information.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+mj-lt"/>
              <a:buAutoNum type="romanUcPeriod"/>
            </a:pPr>
            <a:endParaRPr lang="en-SG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+mj-lt"/>
              <a:buAutoNum type="romanUcPeriod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Foursquare API (Application Programming Interface)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Foursquare is a social networking service application for smartphones.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Foursquare is to help in discovering and sharing information about businesses and attractions around a location.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Foursquare API allowed us to extract the data in exploring the businesses and attractions around the location that we set.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97358" y="2939304"/>
            <a:ext cx="2879809" cy="441647"/>
            <a:chOff x="5887202" y="3115928"/>
            <a:chExt cx="3924299" cy="6018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7202" y="3115928"/>
              <a:ext cx="601830" cy="60183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7276" y="3116178"/>
              <a:ext cx="3324225" cy="601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0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40808" y="1111008"/>
            <a:ext cx="7584776" cy="49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726610" y="6039491"/>
            <a:ext cx="631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City of Vancouver census local area profiles 2016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152595" y="1191218"/>
            <a:ext cx="6553200" cy="6612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77460" y="917411"/>
            <a:ext cx="1692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22 local areas + CSD total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 &amp; CMA total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485083" y="1191217"/>
            <a:ext cx="651309" cy="49143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863" y="2810465"/>
            <a:ext cx="1692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5491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different data categories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71143" y="6488668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: CMA = Census Metropolitan Area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3913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Pre-processing :</a:t>
            </a: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20390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913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Pre-processing :</a:t>
            </a: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Cleaning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7320" y="941832"/>
            <a:ext cx="7708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are focusing on the following data :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22 neighbourhoods in Vancouver city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total population in each neighbourhood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Chinese visible minority in each neighbourhood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household income for each neighbourhood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91309" y="2981567"/>
            <a:ext cx="7911836" cy="3566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63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816</TotalTime>
  <Words>943</Words>
  <Application>Microsoft Office PowerPoint</Application>
  <PresentationFormat>Widescreen</PresentationFormat>
  <Paragraphs>153</Paragraphs>
  <Slides>23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Yan Houng</dc:creator>
  <cp:lastModifiedBy>Tan Yan Houng</cp:lastModifiedBy>
  <cp:revision>59</cp:revision>
  <dcterms:created xsi:type="dcterms:W3CDTF">2020-12-04T03:25:51Z</dcterms:created>
  <dcterms:modified xsi:type="dcterms:W3CDTF">2021-01-09T07:52:12Z</dcterms:modified>
</cp:coreProperties>
</file>